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4" r:id="rId1"/>
  </p:sldMasterIdLst>
  <p:sldIdLst>
    <p:sldId id="256" r:id="rId2"/>
    <p:sldId id="257" r:id="rId3"/>
    <p:sldId id="259" r:id="rId4"/>
    <p:sldId id="261" r:id="rId5"/>
    <p:sldId id="260" r:id="rId6"/>
    <p:sldId id="262" r:id="rId7"/>
    <p:sldId id="258" r:id="rId8"/>
    <p:sldId id="263" r:id="rId9"/>
    <p:sldId id="264" r:id="rId10"/>
    <p:sldId id="265" r:id="rId11"/>
    <p:sldId id="269" r:id="rId12"/>
    <p:sldId id="270" r:id="rId13"/>
    <p:sldId id="271" r:id="rId14"/>
    <p:sldId id="266" r:id="rId15"/>
    <p:sldId id="267"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8436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0781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42778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2101660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713041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157554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BE451C3-0FF4-47C4-B829-773ADF60F88C}" type="datetimeFigureOut">
              <a:rPr lang="en-US" smtClean="0"/>
              <a:t>5/8/2023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8960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94898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6175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6293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smtClean="0"/>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0880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6898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5/8/2023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8143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5/8/2023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3281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5/8/2023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551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smtClean="0"/>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698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6710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5/8/2023</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6680199"/>
      </p:ext>
    </p:extLst>
  </p:cSld>
  <p:clrMap bg1="dk1" tx1="lt1" bg2="dk2" tx2="lt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SCRAPING INDEED JOB POSTINGS</a:t>
            </a:r>
            <a:endParaRPr lang="en-US" dirty="0"/>
          </a:p>
        </p:txBody>
      </p:sp>
      <p:sp>
        <p:nvSpPr>
          <p:cNvPr id="3" name="Subtitle 2"/>
          <p:cNvSpPr>
            <a:spLocks noGrp="1"/>
          </p:cNvSpPr>
          <p:nvPr>
            <p:ph type="subTitle" idx="1"/>
          </p:nvPr>
        </p:nvSpPr>
        <p:spPr>
          <a:xfrm>
            <a:off x="1919593" y="3509963"/>
            <a:ext cx="7891272" cy="1069848"/>
          </a:xfrm>
        </p:spPr>
        <p:txBody>
          <a:bodyPr>
            <a:normAutofit fontScale="62500" lnSpcReduction="20000"/>
          </a:bodyPr>
          <a:lstStyle/>
          <a:p>
            <a:pPr algn="just"/>
            <a:r>
              <a:rPr lang="en-US" dirty="0" smtClean="0"/>
              <a:t>Chanchal Duseja</a:t>
            </a:r>
          </a:p>
          <a:p>
            <a:pPr algn="just"/>
            <a:r>
              <a:rPr lang="en-US" dirty="0" smtClean="0"/>
              <a:t>021519003</a:t>
            </a:r>
          </a:p>
          <a:p>
            <a:pPr algn="just"/>
            <a:r>
              <a:rPr lang="en-US" dirty="0" err="1" smtClean="0"/>
              <a:t>BTech</a:t>
            </a:r>
            <a:r>
              <a:rPr lang="en-US" dirty="0" smtClean="0"/>
              <a:t> </a:t>
            </a:r>
            <a:r>
              <a:rPr lang="en-US" dirty="0"/>
              <a:t>D</a:t>
            </a:r>
            <a:r>
              <a:rPr lang="en-US" dirty="0" smtClean="0"/>
              <a:t>ata </a:t>
            </a:r>
            <a:r>
              <a:rPr lang="en-US" dirty="0"/>
              <a:t>S</a:t>
            </a:r>
            <a:r>
              <a:rPr lang="en-US" dirty="0" smtClean="0"/>
              <a:t>cience (Sem-8)</a:t>
            </a:r>
            <a:endParaRPr lang="en-US" dirty="0"/>
          </a:p>
        </p:txBody>
      </p:sp>
    </p:spTree>
    <p:extLst>
      <p:ext uri="{BB962C8B-B14F-4D97-AF65-F5344CB8AC3E}">
        <p14:creationId xmlns:p14="http://schemas.microsoft.com/office/powerpoint/2010/main" val="1331543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r>
              <a:rPr lang="en-US" dirty="0"/>
              <a:t/>
            </a:r>
            <a:br>
              <a:rPr lang="en-US" dirty="0"/>
            </a:br>
            <a:r>
              <a:rPr lang="en-US" dirty="0" smtClean="0"/>
              <a:t>(</a:t>
            </a:r>
            <a:r>
              <a:rPr lang="en-US" dirty="0" err="1" smtClean="0"/>
              <a:t>dataframe</a:t>
            </a:r>
            <a:r>
              <a:rPr lang="en-US" dirty="0" smtClean="0"/>
              <a:t>)</a:t>
            </a:r>
            <a:endParaRPr lang="en-US" dirty="0"/>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3465946" y="2058039"/>
            <a:ext cx="5557981" cy="3771185"/>
          </a:xfrm>
          <a:prstGeom prst="rect">
            <a:avLst/>
          </a:prstGeom>
        </p:spPr>
      </p:pic>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811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r>
              <a:rPr lang="en-US" dirty="0" err="1" smtClean="0"/>
              <a:t>contd</a:t>
            </a:r>
            <a:r>
              <a:rPr lang="en-US" dirty="0" smtClean="0"/>
              <a:t>…</a:t>
            </a:r>
            <a:br>
              <a:rPr lang="en-US" dirty="0" smtClean="0"/>
            </a:br>
            <a:r>
              <a:rPr lang="en-US" dirty="0" smtClean="0"/>
              <a:t>(description of </a:t>
            </a:r>
            <a:r>
              <a:rPr lang="en-US" dirty="0" err="1" smtClean="0"/>
              <a:t>dataframe</a:t>
            </a:r>
            <a:r>
              <a:rPr lang="en-US" dirty="0" smtClean="0"/>
              <a: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806171" y="2095500"/>
            <a:ext cx="6570133" cy="3695700"/>
          </a:xfrm>
          <a:prstGeom prst="rect">
            <a:avLst/>
          </a:prstGeom>
        </p:spPr>
      </p:pic>
    </p:spTree>
    <p:extLst>
      <p:ext uri="{BB962C8B-B14F-4D97-AF65-F5344CB8AC3E}">
        <p14:creationId xmlns:p14="http://schemas.microsoft.com/office/powerpoint/2010/main" val="2062712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r>
              <a:rPr lang="en-US" dirty="0" err="1" smtClean="0"/>
              <a:t>contd</a:t>
            </a:r>
            <a:r>
              <a:rPr lang="en-US" dirty="0" smtClean="0"/>
              <a:t>…</a:t>
            </a:r>
            <a:br>
              <a:rPr lang="en-US" dirty="0" smtClean="0"/>
            </a:br>
            <a:r>
              <a:rPr lang="en-US" dirty="0" smtClean="0"/>
              <a:t>(example of what we scraped)</a:t>
            </a:r>
            <a:endParaRPr lang="en-US"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r="38542" b="8754"/>
          <a:stretch/>
        </p:blipFill>
        <p:spPr bwMode="auto">
          <a:xfrm>
            <a:off x="3878607" y="2095500"/>
            <a:ext cx="6013538" cy="411133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34737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r>
              <a:rPr lang="en-US" dirty="0" err="1" smtClean="0"/>
              <a:t>contd</a:t>
            </a:r>
            <a:r>
              <a:rPr lang="en-US" dirty="0" smtClean="0"/>
              <a:t>…</a:t>
            </a:r>
            <a:br>
              <a:rPr lang="en-US" dirty="0" smtClean="0"/>
            </a:br>
            <a:r>
              <a:rPr lang="en-US" dirty="0" smtClean="0"/>
              <a:t>(</a:t>
            </a:r>
            <a:r>
              <a:rPr lang="en-US" dirty="0" err="1" smtClean="0"/>
              <a:t>csv</a:t>
            </a:r>
            <a:r>
              <a:rPr lang="en-US" dirty="0" smtClean="0"/>
              <a:t> file)</a:t>
            </a:r>
            <a:endParaRPr lang="en-US" dirty="0"/>
          </a:p>
        </p:txBody>
      </p:sp>
      <p:pic>
        <p:nvPicPr>
          <p:cNvPr id="4" name="Content Placeholder 3"/>
          <p:cNvPicPr>
            <a:picLocks noGrp="1"/>
          </p:cNvPicPr>
          <p:nvPr>
            <p:ph idx="1"/>
          </p:nvPr>
        </p:nvPicPr>
        <p:blipFill>
          <a:blip r:embed="rId2"/>
          <a:stretch>
            <a:fillRect/>
          </a:stretch>
        </p:blipFill>
        <p:spPr>
          <a:xfrm>
            <a:off x="3830521" y="2301790"/>
            <a:ext cx="6366424" cy="4163665"/>
          </a:xfrm>
          <a:prstGeom prst="rect">
            <a:avLst/>
          </a:prstGeom>
        </p:spPr>
      </p:pic>
    </p:spTree>
    <p:extLst>
      <p:ext uri="{BB962C8B-B14F-4D97-AF65-F5344CB8AC3E}">
        <p14:creationId xmlns:p14="http://schemas.microsoft.com/office/powerpoint/2010/main" val="10946081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endParaRPr lang="en-US" dirty="0"/>
          </a:p>
        </p:txBody>
      </p:sp>
      <p:sp>
        <p:nvSpPr>
          <p:cNvPr id="3" name="Content Placeholder 2"/>
          <p:cNvSpPr>
            <a:spLocks noGrp="1"/>
          </p:cNvSpPr>
          <p:nvPr>
            <p:ph idx="1"/>
          </p:nvPr>
        </p:nvSpPr>
        <p:spPr/>
        <p:txBody>
          <a:bodyPr/>
          <a:lstStyle/>
          <a:p>
            <a:r>
              <a:rPr lang="en-US" dirty="0"/>
              <a:t>We successfully extracted job postings data from the Indeed website using web scraping techniques. </a:t>
            </a:r>
            <a:endParaRPr lang="en-US" dirty="0" smtClean="0"/>
          </a:p>
          <a:p>
            <a:r>
              <a:rPr lang="en-US" dirty="0"/>
              <a:t>We were able to extract data for multiple pages of job postings and saved the data in a CSV file format. The extracted data contained information such as job title, company name, location, job description, and other </a:t>
            </a:r>
            <a:r>
              <a:rPr lang="en-US" dirty="0" smtClean="0"/>
              <a:t>details.</a:t>
            </a:r>
          </a:p>
          <a:p>
            <a:r>
              <a:rPr lang="en-US" dirty="0" smtClean="0"/>
              <a:t>it's </a:t>
            </a:r>
            <a:r>
              <a:rPr lang="en-US" dirty="0"/>
              <a:t>important to ensure that web scraping activity complies with the website's terms of service and to be respectful of the website's bandwidth by implementing appropriate throttling and rate-limiting measures</a:t>
            </a:r>
          </a:p>
        </p:txBody>
      </p:sp>
    </p:spTree>
    <p:extLst>
      <p:ext uri="{BB962C8B-B14F-4D97-AF65-F5344CB8AC3E}">
        <p14:creationId xmlns:p14="http://schemas.microsoft.com/office/powerpoint/2010/main" val="1621289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LIMITATIONS</a:t>
            </a:r>
            <a:endParaRPr lang="en-US" dirty="0"/>
          </a:p>
        </p:txBody>
      </p:sp>
      <p:sp>
        <p:nvSpPr>
          <p:cNvPr id="3" name="Content Placeholder 2"/>
          <p:cNvSpPr>
            <a:spLocks noGrp="1"/>
          </p:cNvSpPr>
          <p:nvPr>
            <p:ph idx="1"/>
          </p:nvPr>
        </p:nvSpPr>
        <p:spPr/>
        <p:txBody>
          <a:bodyPr>
            <a:normAutofit/>
          </a:bodyPr>
          <a:lstStyle/>
          <a:p>
            <a:r>
              <a:rPr lang="en-US" dirty="0"/>
              <a:t>Web scraping can be a challenging task as websites often have anti-scraping mechanisms in place to prevent scraping. </a:t>
            </a:r>
            <a:endParaRPr lang="en-US" dirty="0" smtClean="0"/>
          </a:p>
          <a:p>
            <a:r>
              <a:rPr lang="en-US" dirty="0" smtClean="0"/>
              <a:t>These </a:t>
            </a:r>
            <a:r>
              <a:rPr lang="en-US" dirty="0"/>
              <a:t>mechanisms can block the scraper's IP address or display CAPTCHAs, which can make scraping difficult or even impossible. </a:t>
            </a:r>
            <a:endParaRPr lang="en-US" dirty="0" smtClean="0"/>
          </a:p>
          <a:p>
            <a:r>
              <a:rPr lang="en-US" dirty="0" smtClean="0"/>
              <a:t>In </a:t>
            </a:r>
            <a:r>
              <a:rPr lang="en-US" dirty="0"/>
              <a:t>addition, the extracted data may contain errors or inaccuracies, depending on the quality of the website's HTML code and the scraper's programming logic. </a:t>
            </a:r>
            <a:endParaRPr lang="en-US" dirty="0" smtClean="0"/>
          </a:p>
          <a:p>
            <a:r>
              <a:rPr lang="en-US" dirty="0" smtClean="0"/>
              <a:t>The </a:t>
            </a:r>
            <a:r>
              <a:rPr lang="en-US" dirty="0"/>
              <a:t>study is limited to selected job portals only</a:t>
            </a:r>
            <a:r>
              <a:rPr lang="en-US" dirty="0" smtClean="0"/>
              <a:t>.</a:t>
            </a:r>
          </a:p>
          <a:p>
            <a:r>
              <a:rPr lang="en-US" dirty="0" smtClean="0"/>
              <a:t> </a:t>
            </a:r>
            <a:r>
              <a:rPr lang="en-US" dirty="0"/>
              <a:t>The study considers present available jobs posted in websites only.</a:t>
            </a:r>
          </a:p>
        </p:txBody>
      </p:sp>
    </p:spTree>
    <p:extLst>
      <p:ext uri="{BB962C8B-B14F-4D97-AF65-F5344CB8AC3E}">
        <p14:creationId xmlns:p14="http://schemas.microsoft.com/office/powerpoint/2010/main" val="40343013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575" y="2756776"/>
            <a:ext cx="11159098" cy="2129259"/>
          </a:xfrm>
        </p:spPr>
        <p:txBody>
          <a:bodyPr/>
          <a:lstStyle/>
          <a:p>
            <a:pPr algn="ctr"/>
            <a:r>
              <a:rPr lang="en-US" dirty="0" smtClean="0"/>
              <a:t>Thank you</a:t>
            </a:r>
            <a:endParaRPr lang="en-US" dirty="0"/>
          </a:p>
        </p:txBody>
      </p:sp>
    </p:spTree>
    <p:extLst>
      <p:ext uri="{BB962C8B-B14F-4D97-AF65-F5344CB8AC3E}">
        <p14:creationId xmlns:p14="http://schemas.microsoft.com/office/powerpoint/2010/main" val="2552032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web scraping?</a:t>
            </a:r>
            <a:endParaRPr lang="en-US" dirty="0"/>
          </a:p>
        </p:txBody>
      </p:sp>
      <p:sp>
        <p:nvSpPr>
          <p:cNvPr id="3" name="Content Placeholder 2"/>
          <p:cNvSpPr>
            <a:spLocks noGrp="1"/>
          </p:cNvSpPr>
          <p:nvPr>
            <p:ph idx="1"/>
          </p:nvPr>
        </p:nvSpPr>
        <p:spPr/>
        <p:txBody>
          <a:bodyPr/>
          <a:lstStyle/>
          <a:p>
            <a:r>
              <a:rPr lang="en-US" dirty="0"/>
              <a:t>Web scraping, web harvesting, or web data extraction is data scraping used for extracting data </a:t>
            </a:r>
            <a:r>
              <a:rPr lang="en-US" dirty="0" smtClean="0"/>
              <a:t>from websites</a:t>
            </a:r>
            <a:r>
              <a:rPr lang="en-US" dirty="0"/>
              <a:t>. </a:t>
            </a:r>
            <a:endParaRPr lang="en-US" dirty="0" smtClean="0"/>
          </a:p>
          <a:p>
            <a:r>
              <a:rPr lang="en-US" dirty="0" smtClean="0"/>
              <a:t>Web </a:t>
            </a:r>
            <a:r>
              <a:rPr lang="en-US" dirty="0"/>
              <a:t>scraping software may directly access the World Wide Web using the Hypertext </a:t>
            </a:r>
            <a:r>
              <a:rPr lang="en-US" dirty="0" smtClean="0"/>
              <a:t>Transfer Protocol </a:t>
            </a:r>
            <a:r>
              <a:rPr lang="en-US" dirty="0"/>
              <a:t>or a web browser. </a:t>
            </a:r>
            <a:endParaRPr lang="en-US" dirty="0" smtClean="0"/>
          </a:p>
          <a:p>
            <a:r>
              <a:rPr lang="en-US" dirty="0"/>
              <a:t>Web Scraping of job portals is the process of extracting or retrieving jobs related data from internet jobs publishing websites and transforming the collected unstructured data into structured and usable formats. </a:t>
            </a:r>
          </a:p>
        </p:txBody>
      </p:sp>
    </p:spTree>
    <p:extLst>
      <p:ext uri="{BB962C8B-B14F-4D97-AF65-F5344CB8AC3E}">
        <p14:creationId xmlns:p14="http://schemas.microsoft.com/office/powerpoint/2010/main" val="1637771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several </a:t>
            </a:r>
            <a:r>
              <a:rPr lang="en-US" b="1" dirty="0"/>
              <a:t>ways of </a:t>
            </a:r>
            <a:r>
              <a:rPr lang="en-US" b="1" dirty="0" smtClean="0"/>
              <a:t>web scraping</a:t>
            </a:r>
            <a:endParaRPr lang="en-US" dirty="0"/>
          </a:p>
        </p:txBody>
      </p:sp>
      <p:sp>
        <p:nvSpPr>
          <p:cNvPr id="3" name="Content Placeholder 2"/>
          <p:cNvSpPr>
            <a:spLocks noGrp="1"/>
          </p:cNvSpPr>
          <p:nvPr>
            <p:ph idx="1"/>
          </p:nvPr>
        </p:nvSpPr>
        <p:spPr/>
        <p:txBody>
          <a:bodyPr>
            <a:normAutofit fontScale="92500" lnSpcReduction="20000"/>
          </a:bodyPr>
          <a:lstStyle/>
          <a:p>
            <a:pPr lvl="0" algn="just"/>
            <a:r>
              <a:rPr lang="en-US" dirty="0"/>
              <a:t>API: </a:t>
            </a:r>
            <a:r>
              <a:rPr lang="en-US" dirty="0" smtClean="0"/>
              <a:t>(Application </a:t>
            </a:r>
            <a:r>
              <a:rPr lang="en-US" dirty="0"/>
              <a:t>Programming Interface</a:t>
            </a:r>
            <a:r>
              <a:rPr lang="en-US" dirty="0" smtClean="0"/>
              <a:t>) APIs </a:t>
            </a:r>
            <a:r>
              <a:rPr lang="en-US" dirty="0"/>
              <a:t>can be used to access web-based data and services, such as webpages, images, and other content.</a:t>
            </a:r>
          </a:p>
          <a:p>
            <a:pPr lvl="0" algn="just"/>
            <a:r>
              <a:rPr lang="en-US" dirty="0"/>
              <a:t>HTML Parsers: HTML parsers are programs that parse HTML documents and extract the data from them. </a:t>
            </a:r>
          </a:p>
          <a:p>
            <a:pPr lvl="0" algn="just"/>
            <a:r>
              <a:rPr lang="en-US" dirty="0" err="1"/>
              <a:t>Scrapy</a:t>
            </a:r>
            <a:r>
              <a:rPr lang="en-US" dirty="0"/>
              <a:t>: </a:t>
            </a:r>
            <a:r>
              <a:rPr lang="en-US" dirty="0" err="1"/>
              <a:t>Scrapy</a:t>
            </a:r>
            <a:r>
              <a:rPr lang="en-US" dirty="0"/>
              <a:t> is a Python-based web scraping framework that provides a complete toolkit for scraping websites</a:t>
            </a:r>
            <a:r>
              <a:rPr lang="en-US" dirty="0" smtClean="0"/>
              <a:t>.</a:t>
            </a:r>
            <a:endParaRPr lang="en-US" dirty="0"/>
          </a:p>
          <a:p>
            <a:pPr lvl="0" algn="just"/>
            <a:r>
              <a:rPr lang="en-US" dirty="0"/>
              <a:t>Selenium: Selenium is an open-source tool for automating web browsers. It can be used to simulate user actions on a web page and extract data from it.</a:t>
            </a:r>
          </a:p>
          <a:p>
            <a:pPr lvl="0" algn="just"/>
            <a:r>
              <a:rPr lang="en-US" dirty="0" err="1"/>
              <a:t>Wget</a:t>
            </a:r>
            <a:r>
              <a:rPr lang="en-US" dirty="0"/>
              <a:t>/Curl: </a:t>
            </a:r>
            <a:r>
              <a:rPr lang="en-US" dirty="0" err="1"/>
              <a:t>Wget</a:t>
            </a:r>
            <a:r>
              <a:rPr lang="en-US" dirty="0"/>
              <a:t> and Curl are command-line programs used to download webpages and other web-based resources. They can be used to access and scrape webpages.</a:t>
            </a:r>
          </a:p>
        </p:txBody>
      </p:sp>
    </p:spTree>
    <p:extLst>
      <p:ext uri="{BB962C8B-B14F-4D97-AF65-F5344CB8AC3E}">
        <p14:creationId xmlns:p14="http://schemas.microsoft.com/office/powerpoint/2010/main" val="845602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normAutofit/>
          </a:bodyPr>
          <a:lstStyle/>
          <a:p>
            <a:pPr algn="just"/>
            <a:r>
              <a:rPr lang="en-US" dirty="0" smtClean="0"/>
              <a:t>Scraping </a:t>
            </a:r>
            <a:r>
              <a:rPr lang="en-US" dirty="0"/>
              <a:t>job postings from Indeed can provide valuable data for various purposes, such as job market analysis, talent acquisition, and career research</a:t>
            </a:r>
            <a:r>
              <a:rPr lang="en-US" dirty="0" smtClean="0"/>
              <a:t>.</a:t>
            </a:r>
          </a:p>
          <a:p>
            <a:pPr algn="just"/>
            <a:r>
              <a:rPr lang="en-US" dirty="0" smtClean="0"/>
              <a:t> </a:t>
            </a:r>
            <a:r>
              <a:rPr lang="en-US" dirty="0"/>
              <a:t>However, the process of scraping job postings from Indeed poses certain difficulties and requires careful consideration to ensure the legality, efficiency, and reliability of the scraping operation</a:t>
            </a:r>
            <a:r>
              <a:rPr lang="en-US" b="1" dirty="0"/>
              <a:t>.</a:t>
            </a:r>
            <a:endParaRPr lang="en-US" dirty="0"/>
          </a:p>
          <a:p>
            <a:pPr algn="just"/>
            <a:r>
              <a:rPr lang="en-US" dirty="0"/>
              <a:t>Unlike the boring and dull process, mind-numbing process of manually extracting </a:t>
            </a:r>
            <a:r>
              <a:rPr lang="en-US" dirty="0" smtClean="0"/>
              <a:t>data</a:t>
            </a:r>
            <a:r>
              <a:rPr lang="en-US" dirty="0" smtClean="0"/>
              <a:t>, web </a:t>
            </a:r>
            <a:r>
              <a:rPr lang="en-US" dirty="0"/>
              <a:t>scraping uses intelligent automation to retrieve hundreds, millions, or even billions of data points </a:t>
            </a:r>
            <a:r>
              <a:rPr lang="en-US" dirty="0" smtClean="0"/>
              <a:t>from the </a:t>
            </a:r>
            <a:r>
              <a:rPr lang="en-US" dirty="0"/>
              <a:t>internet’s seemingly endless frontier.</a:t>
            </a:r>
          </a:p>
        </p:txBody>
      </p:sp>
    </p:spTree>
    <p:extLst>
      <p:ext uri="{BB962C8B-B14F-4D97-AF65-F5344CB8AC3E}">
        <p14:creationId xmlns:p14="http://schemas.microsoft.com/office/powerpoint/2010/main" val="3957958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SCRAPING PROCESS USING THE PYTHON LANGUAGE: </a:t>
            </a:r>
            <a:endParaRPr lang="en-US" dirty="0"/>
          </a:p>
        </p:txBody>
      </p:sp>
      <p:pic>
        <p:nvPicPr>
          <p:cNvPr id="4" name="Content Placeholder 3" descr="https://tbnsilveira.files.wordpress.com/2020/05/20200521-kdd-process-web-scraping-with-python-en.png?w=1024"/>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452394" y="2095500"/>
            <a:ext cx="7277686" cy="3695700"/>
          </a:xfrm>
          <a:prstGeom prst="rect">
            <a:avLst/>
          </a:prstGeom>
          <a:noFill/>
          <a:ln>
            <a:noFill/>
          </a:ln>
        </p:spPr>
      </p:pic>
    </p:spTree>
    <p:extLst>
      <p:ext uri="{BB962C8B-B14F-4D97-AF65-F5344CB8AC3E}">
        <p14:creationId xmlns:p14="http://schemas.microsoft.com/office/powerpoint/2010/main" val="3672282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ALGorithm</a:t>
            </a:r>
            <a:r>
              <a:rPr lang="en-US" dirty="0" smtClean="0"/>
              <a:t> of scraping indeed job posting</a:t>
            </a:r>
            <a:endParaRPr lang="en-US" dirty="0"/>
          </a:p>
        </p:txBody>
      </p:sp>
      <p:sp>
        <p:nvSpPr>
          <p:cNvPr id="3" name="Content Placeholder 2"/>
          <p:cNvSpPr>
            <a:spLocks noGrp="1"/>
          </p:cNvSpPr>
          <p:nvPr>
            <p:ph idx="1"/>
          </p:nvPr>
        </p:nvSpPr>
        <p:spPr/>
        <p:txBody>
          <a:bodyPr>
            <a:normAutofit fontScale="77500" lnSpcReduction="20000"/>
          </a:bodyPr>
          <a:lstStyle/>
          <a:p>
            <a:pPr lvl="0" algn="just"/>
            <a:r>
              <a:rPr lang="en-US" dirty="0"/>
              <a:t>Start</a:t>
            </a:r>
          </a:p>
          <a:p>
            <a:pPr lvl="0" algn="just"/>
            <a:r>
              <a:rPr lang="en-US" dirty="0"/>
              <a:t>Enter the search query on the Indeed website</a:t>
            </a:r>
          </a:p>
          <a:p>
            <a:pPr lvl="0" algn="just"/>
            <a:r>
              <a:rPr lang="en-US" dirty="0"/>
              <a:t>Send a request to the Indeed server</a:t>
            </a:r>
          </a:p>
          <a:p>
            <a:pPr lvl="0" algn="just"/>
            <a:r>
              <a:rPr lang="en-US" dirty="0"/>
              <a:t>Receive the HTML response from the server</a:t>
            </a:r>
          </a:p>
          <a:p>
            <a:pPr lvl="0" algn="just"/>
            <a:r>
              <a:rPr lang="en-US" dirty="0"/>
              <a:t>Parse the HTML response using a web scraping library like Selenium or </a:t>
            </a:r>
            <a:r>
              <a:rPr lang="en-US" dirty="0" err="1"/>
              <a:t>Scrapy</a:t>
            </a:r>
            <a:endParaRPr lang="en-US" dirty="0"/>
          </a:p>
          <a:p>
            <a:pPr lvl="0" algn="just"/>
            <a:r>
              <a:rPr lang="en-US" dirty="0"/>
              <a:t>Extract the relevant job posting details such as job title, location, company name, job description, etc.</a:t>
            </a:r>
          </a:p>
          <a:p>
            <a:pPr lvl="0" algn="just"/>
            <a:r>
              <a:rPr lang="en-US" dirty="0"/>
              <a:t>Save the extracted data in a structured format like CSV, JSON, or a database</a:t>
            </a:r>
          </a:p>
          <a:p>
            <a:pPr lvl="0" algn="just"/>
            <a:r>
              <a:rPr lang="en-US" dirty="0"/>
              <a:t>Check if there are more pages of job postings</a:t>
            </a:r>
          </a:p>
          <a:p>
            <a:pPr lvl="0" algn="just"/>
            <a:r>
              <a:rPr lang="en-US" dirty="0"/>
              <a:t>If yes, repeat steps 3-8 for each page until all the job postings have been extracted</a:t>
            </a:r>
          </a:p>
          <a:p>
            <a:pPr lvl="0" algn="just"/>
            <a:r>
              <a:rPr lang="en-US" dirty="0"/>
              <a:t>End</a:t>
            </a:r>
          </a:p>
        </p:txBody>
      </p:sp>
    </p:spTree>
    <p:extLst>
      <p:ext uri="{BB962C8B-B14F-4D97-AF65-F5344CB8AC3E}">
        <p14:creationId xmlns:p14="http://schemas.microsoft.com/office/powerpoint/2010/main" val="667241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used</a:t>
            </a:r>
            <a:endParaRPr lang="en-US" dirty="0"/>
          </a:p>
        </p:txBody>
      </p:sp>
      <p:sp>
        <p:nvSpPr>
          <p:cNvPr id="3" name="Content Placeholder 2"/>
          <p:cNvSpPr>
            <a:spLocks noGrp="1"/>
          </p:cNvSpPr>
          <p:nvPr>
            <p:ph idx="1"/>
          </p:nvPr>
        </p:nvSpPr>
        <p:spPr/>
        <p:txBody>
          <a:bodyPr/>
          <a:lstStyle/>
          <a:p>
            <a:pPr algn="just"/>
            <a:r>
              <a:rPr lang="en-US" dirty="0" smtClean="0"/>
              <a:t>Programming language: Python</a:t>
            </a:r>
          </a:p>
          <a:p>
            <a:pPr algn="just"/>
            <a:r>
              <a:rPr lang="en-US" dirty="0" err="1" smtClean="0"/>
              <a:t>Jupyter</a:t>
            </a:r>
            <a:r>
              <a:rPr lang="en-US" dirty="0" smtClean="0"/>
              <a:t> notebook</a:t>
            </a:r>
          </a:p>
          <a:p>
            <a:pPr algn="just"/>
            <a:r>
              <a:rPr lang="en-US" dirty="0" smtClean="0"/>
              <a:t>In </a:t>
            </a:r>
            <a:r>
              <a:rPr lang="en-US" dirty="0"/>
              <a:t>the study we are using selenium, to capture the HTML content and then convert it to a object to parse through  it easily and extract the data points. </a:t>
            </a:r>
            <a:endParaRPr lang="en-US" dirty="0" smtClean="0"/>
          </a:p>
          <a:p>
            <a:pPr algn="just"/>
            <a:r>
              <a:rPr lang="en-US" dirty="0"/>
              <a:t>Selenium Python bindings provides a simple API to write functional/acceptance tests using Selenium </a:t>
            </a:r>
            <a:r>
              <a:rPr lang="en-US" dirty="0" err="1"/>
              <a:t>WebDriver</a:t>
            </a:r>
            <a:r>
              <a:rPr lang="en-US" dirty="0"/>
              <a:t>. Through Selenium Python API you can access all functionalities of Selenium </a:t>
            </a:r>
            <a:r>
              <a:rPr lang="en-US" dirty="0" err="1"/>
              <a:t>WebDriver</a:t>
            </a:r>
            <a:r>
              <a:rPr lang="en-US" dirty="0"/>
              <a:t> in an intuitive way.</a:t>
            </a:r>
          </a:p>
          <a:p>
            <a:pPr algn="just"/>
            <a:r>
              <a:rPr lang="en-US" dirty="0"/>
              <a:t>Selenium requires a driver to interface with the chosen browser</a:t>
            </a:r>
            <a:r>
              <a:rPr lang="en-US" dirty="0" smtClean="0"/>
              <a:t>.</a:t>
            </a:r>
          </a:p>
          <a:p>
            <a:endParaRPr lang="en-US" dirty="0"/>
          </a:p>
        </p:txBody>
      </p:sp>
    </p:spTree>
    <p:extLst>
      <p:ext uri="{BB962C8B-B14F-4D97-AF65-F5344CB8AC3E}">
        <p14:creationId xmlns:p14="http://schemas.microsoft.com/office/powerpoint/2010/main" val="1628585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of this project</a:t>
            </a:r>
            <a:endParaRPr lang="en-US" dirty="0"/>
          </a:p>
        </p:txBody>
      </p:sp>
      <p:sp>
        <p:nvSpPr>
          <p:cNvPr id="3" name="Content Placeholder 2"/>
          <p:cNvSpPr>
            <a:spLocks noGrp="1"/>
          </p:cNvSpPr>
          <p:nvPr>
            <p:ph idx="1"/>
          </p:nvPr>
        </p:nvSpPr>
        <p:spPr/>
        <p:txBody>
          <a:bodyPr/>
          <a:lstStyle/>
          <a:p>
            <a:r>
              <a:rPr lang="en-US" dirty="0" smtClean="0"/>
              <a:t>Step 1: importing all libraries</a:t>
            </a:r>
          </a:p>
          <a:p>
            <a:r>
              <a:rPr lang="en-US" dirty="0" smtClean="0"/>
              <a:t>Step 2: using web driver navigate the page</a:t>
            </a:r>
          </a:p>
          <a:p>
            <a:r>
              <a:rPr lang="en-US" dirty="0" smtClean="0"/>
              <a:t>Step 3: start the search by adding position and location</a:t>
            </a:r>
          </a:p>
          <a:p>
            <a:r>
              <a:rPr lang="en-US" dirty="0" smtClean="0"/>
              <a:t>Step 4: find the job card and find all the details by their HTML tags </a:t>
            </a:r>
          </a:p>
          <a:p>
            <a:r>
              <a:rPr lang="en-US" dirty="0" smtClean="0"/>
              <a:t>Step 5: put it in a </a:t>
            </a:r>
            <a:r>
              <a:rPr lang="en-US" dirty="0" err="1" smtClean="0"/>
              <a:t>dataframe</a:t>
            </a:r>
            <a:endParaRPr lang="en-US" dirty="0" smtClean="0"/>
          </a:p>
          <a:p>
            <a:r>
              <a:rPr lang="en-US" dirty="0" smtClean="0"/>
              <a:t>Step 6: save the </a:t>
            </a:r>
            <a:r>
              <a:rPr lang="en-US" dirty="0" err="1" smtClean="0"/>
              <a:t>datafame</a:t>
            </a:r>
            <a:r>
              <a:rPr lang="en-US" dirty="0" smtClean="0"/>
              <a:t> into CSV file</a:t>
            </a:r>
            <a:endParaRPr lang="en-US" dirty="0"/>
          </a:p>
        </p:txBody>
      </p:sp>
    </p:spTree>
    <p:extLst>
      <p:ext uri="{BB962C8B-B14F-4D97-AF65-F5344CB8AC3E}">
        <p14:creationId xmlns:p14="http://schemas.microsoft.com/office/powerpoint/2010/main" val="1199135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0"/>
            <a:ext cx="10353761" cy="1326321"/>
          </a:xfrm>
        </p:spPr>
        <p:txBody>
          <a:bodyPr/>
          <a:lstStyle/>
          <a:p>
            <a:r>
              <a:rPr lang="en-US" dirty="0" smtClean="0"/>
              <a:t>Working</a:t>
            </a:r>
            <a:endParaRPr lang="en-US" dirty="0"/>
          </a:p>
        </p:txBody>
      </p:sp>
      <p:sp>
        <p:nvSpPr>
          <p:cNvPr id="5" name="Content Placeholder 4"/>
          <p:cNvSpPr>
            <a:spLocks noGrp="1"/>
          </p:cNvSpPr>
          <p:nvPr>
            <p:ph idx="1"/>
          </p:nvPr>
        </p:nvSpPr>
        <p:spPr/>
        <p:txBody>
          <a:bodyPr/>
          <a:lstStyle/>
          <a:p>
            <a:endParaRPr lang="en-US" dirty="0"/>
          </a:p>
        </p:txBody>
      </p:sp>
      <p:pic>
        <p:nvPicPr>
          <p:cNvPr id="3" name="ScreenRecorderProject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13795" y="1438577"/>
            <a:ext cx="10467061" cy="5419423"/>
          </a:xfrm>
          <a:prstGeom prst="rect">
            <a:avLst/>
          </a:prstGeom>
        </p:spPr>
      </p:pic>
    </p:spTree>
    <p:extLst>
      <p:ext uri="{BB962C8B-B14F-4D97-AF65-F5344CB8AC3E}">
        <p14:creationId xmlns:p14="http://schemas.microsoft.com/office/powerpoint/2010/main" val="35177759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543</TotalTime>
  <Words>765</Words>
  <Application>Microsoft Office PowerPoint</Application>
  <PresentationFormat>Widescreen</PresentationFormat>
  <Paragraphs>59</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Bookman Old Style</vt:lpstr>
      <vt:lpstr>Rockwell</vt:lpstr>
      <vt:lpstr>Damask</vt:lpstr>
      <vt:lpstr>SCRAPING INDEED JOB POSTINGS</vt:lpstr>
      <vt:lpstr>What is web scraping?</vt:lpstr>
      <vt:lpstr>several ways of web scraping</vt:lpstr>
      <vt:lpstr>OBJECTIVE</vt:lpstr>
      <vt:lpstr>WEB SCRAPING PROCESS USING THE PYTHON LANGUAGE: </vt:lpstr>
      <vt:lpstr>ALGorithm of scraping indeed job posting</vt:lpstr>
      <vt:lpstr>Tools used</vt:lpstr>
      <vt:lpstr>Implementation of this project</vt:lpstr>
      <vt:lpstr>Working</vt:lpstr>
      <vt:lpstr>Results (dataframe)</vt:lpstr>
      <vt:lpstr>Results contd… (description of dataframe)</vt:lpstr>
      <vt:lpstr>Results contd… (example of what we scraped)</vt:lpstr>
      <vt:lpstr>Results contd… (csv file)</vt:lpstr>
      <vt:lpstr>CONCLUSION</vt:lpstr>
      <vt:lpstr>LIMITATIONS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SCRAPING INDEED JOB POSTINGS</dc:title>
  <dc:creator>Microsoft account</dc:creator>
  <cp:lastModifiedBy>Microsoft account</cp:lastModifiedBy>
  <cp:revision>12</cp:revision>
  <dcterms:created xsi:type="dcterms:W3CDTF">2023-05-07T19:28:08Z</dcterms:created>
  <dcterms:modified xsi:type="dcterms:W3CDTF">2023-05-08T19:47:53Z</dcterms:modified>
</cp:coreProperties>
</file>

<file path=docProps/thumbnail.jpeg>
</file>